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1FF"/>
    <a:srgbClr val="A7FF00"/>
    <a:srgbClr val="000644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FD63DD-98F9-4366-B504-60D2C18C1528}" v="2" dt="2021-09-09T09:51:08.888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0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0591A0-60A4-4847-AF78-F5902E00D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837452B-0951-4A8E-A308-0F1DC67E4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75F331-83B5-4EAC-B87D-4CC6AA48B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201D60-3EB0-4848-9483-BA0B7A382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82EEA5-DFCC-4140-A4BA-7684F9CE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07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AC9D59A-D458-4DDF-94BA-24798633E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9415F9B-FAA3-4C44-A97A-1464DEF44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FD2AF-8CB4-45F1-97D8-4297B01B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FFB73D-C98E-4D31-8992-B05E3E63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9437391-13BE-45E9-AE69-B660F3A96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4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94600-9DAC-4D92-8597-8AB85823B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AAB87-9E9D-4848-B01F-B686DFFC7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525AA0-CCF7-4BA9-BE63-E4E6D9DD0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6792A8-FDDC-4370-9B77-0D977ABE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0C28A-39F5-413C-AEB2-CCA744B7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88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AB93F-D037-4CCB-8B21-F2F48F4A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F5F613-CCBA-40B2-B2E2-8537C79A8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D08B1D-4D0F-4632-B2CC-189A95048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AE51300-EA7D-4A03-B30C-EE3D9765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438FE8-C55B-4E7D-820A-04DB0D9F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23F88EC-826B-45A7-BCC1-8FF2569B3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40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6FDB4A-0726-418D-AC69-D0382940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7A7694-8529-4E68-B4C2-04052E31F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56FB180-AFE4-4D00-A208-D87655B56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B310F7-6ED9-4016-BDEF-02F3CDCF2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D454CAF-1BDC-49F9-9A71-37EC6D112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7CB9E7B-CA38-4CF5-B792-B9B9AD1D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37B29A3-3C01-4965-B6F9-6264E15F6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B58FCE-5190-4C2C-8297-252D9C3D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6800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7D59E-AD22-4185-BBE5-357BA5A1D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07E239D-5E0C-449F-81DF-D7DBEFCB6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899C400-FC30-49B8-BAD9-C9B20D88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4C94181-7815-4425-9624-A810A606F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100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418D205-BD52-4479-8D7B-5B94BF970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B03264-8772-4C87-9873-46A5C58D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0D3F510-7A1C-4D3A-9ACC-357B3B4F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461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FA6BB1-BA56-4F7E-B5AC-FFAD68F2A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738D1A-8E36-4D4A-9AFD-A3796AEC9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CD43AE-05A6-4D80-8524-F4B0D4692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EF1BEB8-B227-4DC2-88BD-9C784972D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9CBC929-F245-4389-9B94-033123B2E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B2DDE71-26EB-4B01-83B5-AD76F289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947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891FD-1294-4E40-A4FA-045E31042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5C01C26-C661-4F67-B009-34A685856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63F6712-826C-49AC-9801-0CE31E43C7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B48CC51-7422-46FC-A8DC-0AE2255F3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57513D-3F4D-4775-8EE5-7110300E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F1DF89-CDC4-4602-8256-373B2C0A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00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14-9-2022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vpro.nl/programmas/2doc/kijk/2doc-overzicht/2016/wit-is-ook-een-kleu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L&amp;O (leren en ontwikkelen)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4" y="1727561"/>
            <a:ext cx="6380871" cy="2558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Documentaire ‘wit is ook een kleur’ 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94845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it is ook een kleur - 2Doc.nl">
            <a:hlinkClick r:id="rId2"/>
            <a:extLst>
              <a:ext uri="{FF2B5EF4-FFF2-40B4-BE49-F238E27FC236}">
                <a16:creationId xmlns:a16="http://schemas.microsoft.com/office/drawing/2014/main" id="{B292480F-DCED-4F9B-9D92-EED92DD792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" r="6990"/>
          <a:stretch/>
        </p:blipFill>
        <p:spPr bwMode="auto">
          <a:xfrm>
            <a:off x="20" y="10"/>
            <a:ext cx="7009876" cy="6857990"/>
          </a:xfrm>
          <a:custGeom>
            <a:avLst/>
            <a:gdLst/>
            <a:ahLst/>
            <a:cxnLst/>
            <a:rect l="l" t="t" r="r" b="b"/>
            <a:pathLst>
              <a:path w="7009896" h="6858000">
                <a:moveTo>
                  <a:pt x="0" y="0"/>
                </a:moveTo>
                <a:lnTo>
                  <a:pt x="7009896" y="0"/>
                </a:lnTo>
                <a:lnTo>
                  <a:pt x="7009896" y="1"/>
                </a:lnTo>
                <a:lnTo>
                  <a:pt x="6295211" y="1"/>
                </a:lnTo>
                <a:lnTo>
                  <a:pt x="6195255" y="380651"/>
                </a:lnTo>
                <a:cubicBezTo>
                  <a:pt x="5677600" y="2559611"/>
                  <a:pt x="5966601" y="4758249"/>
                  <a:pt x="6880029" y="6647018"/>
                </a:cubicBezTo>
                <a:lnTo>
                  <a:pt x="6988280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Freeform: Shape 134">
            <a:extLst>
              <a:ext uri="{FF2B5EF4-FFF2-40B4-BE49-F238E27FC236}">
                <a16:creationId xmlns:a16="http://schemas.microsoft.com/office/drawing/2014/main" id="{5FDF4720-5445-47BE-89FE-E40D1AE6F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11927" y="-1"/>
            <a:ext cx="6480073" cy="6858002"/>
          </a:xfrm>
          <a:custGeom>
            <a:avLst/>
            <a:gdLst>
              <a:gd name="connsiteX0" fmla="*/ 6130244 w 6480073"/>
              <a:gd name="connsiteY0" fmla="*/ 0 h 6858002"/>
              <a:gd name="connsiteX1" fmla="*/ 6212951 w 6480073"/>
              <a:gd name="connsiteY1" fmla="*/ 314584 h 6858002"/>
              <a:gd name="connsiteX2" fmla="*/ 5540779 w 6480073"/>
              <a:gd name="connsiteY2" fmla="*/ 6756649 h 6858002"/>
              <a:gd name="connsiteX3" fmla="*/ 5489971 w 6480073"/>
              <a:gd name="connsiteY3" fmla="*/ 6858002 h 6858002"/>
              <a:gd name="connsiteX4" fmla="*/ 0 w 6480073"/>
              <a:gd name="connsiteY4" fmla="*/ 6858002 h 6858002"/>
              <a:gd name="connsiteX5" fmla="*/ 0 w 6480073"/>
              <a:gd name="connsiteY5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73" h="6858002">
                <a:moveTo>
                  <a:pt x="6130244" y="0"/>
                </a:moveTo>
                <a:lnTo>
                  <a:pt x="6212951" y="314584"/>
                </a:lnTo>
                <a:cubicBezTo>
                  <a:pt x="6745828" y="2551616"/>
                  <a:pt x="6460994" y="4808873"/>
                  <a:pt x="5540779" y="6756649"/>
                </a:cubicBezTo>
                <a:lnTo>
                  <a:pt x="5489971" y="6858002"/>
                </a:lnTo>
                <a:lnTo>
                  <a:pt x="0" y="685800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029" name="Freeform: Shape 136">
            <a:extLst>
              <a:ext uri="{FF2B5EF4-FFF2-40B4-BE49-F238E27FC236}">
                <a16:creationId xmlns:a16="http://schemas.microsoft.com/office/drawing/2014/main" id="{AC8710B4-A815-4082-9E4F-F13A00070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42784" y="0"/>
            <a:ext cx="6249216" cy="6858001"/>
          </a:xfrm>
          <a:custGeom>
            <a:avLst/>
            <a:gdLst>
              <a:gd name="connsiteX0" fmla="*/ 0 w 6249216"/>
              <a:gd name="connsiteY0" fmla="*/ 0 h 6858001"/>
              <a:gd name="connsiteX1" fmla="*/ 5893742 w 6249216"/>
              <a:gd name="connsiteY1" fmla="*/ 1 h 6858001"/>
              <a:gd name="connsiteX2" fmla="*/ 5993697 w 6249216"/>
              <a:gd name="connsiteY2" fmla="*/ 380651 h 6858001"/>
              <a:gd name="connsiteX3" fmla="*/ 5308924 w 6249216"/>
              <a:gd name="connsiteY3" fmla="*/ 6647018 h 6858001"/>
              <a:gd name="connsiteX4" fmla="*/ 5200672 w 6249216"/>
              <a:gd name="connsiteY4" fmla="*/ 6858001 h 6858001"/>
              <a:gd name="connsiteX5" fmla="*/ 1 w 6249216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9216" h="6858001">
                <a:moveTo>
                  <a:pt x="0" y="0"/>
                </a:moveTo>
                <a:lnTo>
                  <a:pt x="5893742" y="1"/>
                </a:lnTo>
                <a:lnTo>
                  <a:pt x="5993697" y="380651"/>
                </a:lnTo>
                <a:cubicBezTo>
                  <a:pt x="6511353" y="2559611"/>
                  <a:pt x="6222352" y="4758249"/>
                  <a:pt x="5308924" y="6647018"/>
                </a:cubicBezTo>
                <a:lnTo>
                  <a:pt x="5200672" y="6858001"/>
                </a:lnTo>
                <a:lnTo>
                  <a:pt x="1" y="68580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1436" y="1396289"/>
            <a:ext cx="481995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‘Wit is ook een kleur’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9FBF4-CC7E-4763-94FB-BE8054F67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1435" y="2871982"/>
            <a:ext cx="4819951" cy="31816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en-US" sz="1800" b="0" i="0">
                <a:effectLst/>
              </a:rPr>
              <a:t>Sunny Bergman wil weten waarom veel witte mensen zich verongelijkt voelen of zelfs boos worden als het over racisme en witte privileges gaat.</a:t>
            </a:r>
          </a:p>
          <a:p>
            <a:pPr marL="0"/>
            <a:endParaRPr lang="en-US" sz="1800"/>
          </a:p>
          <a:p>
            <a:pPr marL="0"/>
            <a:r>
              <a:rPr lang="en-US" sz="1800" b="0" i="0">
                <a:effectLst/>
              </a:rPr>
              <a:t>Op welke manier kleurt wit zijn het denken? Op zoek naar antwoorden ontleedt Sunny Bergman in </a:t>
            </a:r>
            <a:r>
              <a:rPr lang="en-US" sz="1800" b="0" i="1">
                <a:effectLst/>
              </a:rPr>
              <a:t>Wit is ook een kleur </a:t>
            </a:r>
            <a:r>
              <a:rPr lang="en-US" sz="1800" b="0" i="0">
                <a:effectLst/>
              </a:rPr>
              <a:t>de moraal van de ‘weldenkende’ elite.</a:t>
            </a:r>
            <a:endParaRPr lang="en-US" sz="1800"/>
          </a:p>
          <a:p>
            <a:endParaRPr lang="en-US" sz="1800"/>
          </a:p>
          <a:p>
            <a:endParaRPr lang="en-US" sz="1800"/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993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083942-79E2-4246-94E5-555DB94E9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99</Words>
  <Application>Microsoft Office PowerPoint</Application>
  <PresentationFormat>Breedbeeld</PresentationFormat>
  <Paragraphs>18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PowerPoint-presentatie</vt:lpstr>
      <vt:lpstr>‘Wit is ook een kleur’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Valerie van den Berg</cp:lastModifiedBy>
  <cp:revision>7</cp:revision>
  <dcterms:created xsi:type="dcterms:W3CDTF">2021-07-07T07:37:45Z</dcterms:created>
  <dcterms:modified xsi:type="dcterms:W3CDTF">2022-09-14T14:15:32Z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3291000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